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48" r:id="rId2"/>
    <p:sldMasterId id="2147483650" r:id="rId3"/>
  </p:sldMasterIdLst>
  <p:notesMasterIdLst>
    <p:notesMasterId r:id="rId11"/>
  </p:notesMasterIdLst>
  <p:sldIdLst>
    <p:sldId id="261" r:id="rId4"/>
    <p:sldId id="265" r:id="rId5"/>
    <p:sldId id="262" r:id="rId6"/>
    <p:sldId id="258" r:id="rId7"/>
    <p:sldId id="264" r:id="rId8"/>
    <p:sldId id="266" r:id="rId9"/>
    <p:sldId id="259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005E"/>
    <a:srgbClr val="640F6C"/>
    <a:srgbClr val="6E0F6C"/>
    <a:srgbClr val="CFAFCB"/>
    <a:srgbClr val="63065F"/>
    <a:srgbClr val="FF9184"/>
    <a:srgbClr val="FDEEEA"/>
    <a:srgbClr val="1C2E34"/>
    <a:srgbClr val="D6DCE5"/>
    <a:srgbClr val="252E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B2AD54-495B-40FA-87B3-717F1DCCF42C}" v="24" dt="2021-04-24T08:03:07.8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gs" Target="tags/tag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FA0609-3D58-4BA9-A9D1-94DA9304092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FD656BF-15C7-44B8-A8BF-9AA7DD7ED9F7}">
      <dgm:prSet/>
      <dgm:spPr>
        <a:solidFill>
          <a:srgbClr val="6A005E"/>
        </a:solidFill>
      </dgm:spPr>
      <dgm:t>
        <a:bodyPr/>
        <a:lstStyle/>
        <a:p>
          <a:r>
            <a:rPr lang="zh-CN" dirty="0"/>
            <a:t>团会流程</a:t>
          </a:r>
        </a:p>
      </dgm:t>
    </dgm:pt>
    <dgm:pt modelId="{94A4524E-07CC-4546-A89E-11988FD65F0D}" type="parTrans" cxnId="{6E6AC981-3CE1-4633-94F3-D2CEE131A6E0}">
      <dgm:prSet/>
      <dgm:spPr/>
      <dgm:t>
        <a:bodyPr/>
        <a:lstStyle/>
        <a:p>
          <a:endParaRPr lang="zh-CN" altLang="en-US"/>
        </a:p>
      </dgm:t>
    </dgm:pt>
    <dgm:pt modelId="{CE5BC003-AB64-4A68-ABFB-601751FAD37B}" type="sibTrans" cxnId="{6E6AC981-3CE1-4633-94F3-D2CEE131A6E0}">
      <dgm:prSet/>
      <dgm:spPr/>
      <dgm:t>
        <a:bodyPr/>
        <a:lstStyle/>
        <a:p>
          <a:endParaRPr lang="zh-CN" altLang="en-US"/>
        </a:p>
      </dgm:t>
    </dgm:pt>
    <dgm:pt modelId="{EFEE7157-71FE-4D2B-896B-B68F738BACAD}" type="pres">
      <dgm:prSet presAssocID="{98FA0609-3D58-4BA9-A9D1-94DA9304092F}" presName="Name0" presStyleCnt="0">
        <dgm:presLayoutVars>
          <dgm:dir/>
          <dgm:resizeHandles val="exact"/>
        </dgm:presLayoutVars>
      </dgm:prSet>
      <dgm:spPr/>
    </dgm:pt>
    <dgm:pt modelId="{6B87F8E6-2C9D-439B-AA7D-059694A57737}" type="pres">
      <dgm:prSet presAssocID="{FFD656BF-15C7-44B8-A8BF-9AA7DD7ED9F7}" presName="node" presStyleLbl="node1" presStyleIdx="0" presStyleCnt="1" custLinFactNeighborY="32765">
        <dgm:presLayoutVars>
          <dgm:bulletEnabled val="1"/>
        </dgm:presLayoutVars>
      </dgm:prSet>
      <dgm:spPr/>
    </dgm:pt>
  </dgm:ptLst>
  <dgm:cxnLst>
    <dgm:cxn modelId="{9DD2922B-CBC8-43EC-81C3-3BD4B1150D43}" type="presOf" srcId="{FFD656BF-15C7-44B8-A8BF-9AA7DD7ED9F7}" destId="{6B87F8E6-2C9D-439B-AA7D-059694A57737}" srcOrd="0" destOrd="0" presId="urn:microsoft.com/office/officeart/2005/8/layout/process1"/>
    <dgm:cxn modelId="{6E6AC981-3CE1-4633-94F3-D2CEE131A6E0}" srcId="{98FA0609-3D58-4BA9-A9D1-94DA9304092F}" destId="{FFD656BF-15C7-44B8-A8BF-9AA7DD7ED9F7}" srcOrd="0" destOrd="0" parTransId="{94A4524E-07CC-4546-A89E-11988FD65F0D}" sibTransId="{CE5BC003-AB64-4A68-ABFB-601751FAD37B}"/>
    <dgm:cxn modelId="{8D48B6CC-E356-4928-B4FB-9B8E5563BCFE}" type="presOf" srcId="{98FA0609-3D58-4BA9-A9D1-94DA9304092F}" destId="{EFEE7157-71FE-4D2B-896B-B68F738BACAD}" srcOrd="0" destOrd="0" presId="urn:microsoft.com/office/officeart/2005/8/layout/process1"/>
    <dgm:cxn modelId="{8A4714EC-0B4A-4E2B-A828-71A4D57A8161}" type="presParOf" srcId="{EFEE7157-71FE-4D2B-896B-B68F738BACAD}" destId="{6B87F8E6-2C9D-439B-AA7D-059694A57737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F8E6-2C9D-439B-AA7D-059694A57737}">
      <dsp:nvSpPr>
        <dsp:cNvPr id="0" name=""/>
        <dsp:cNvSpPr/>
      </dsp:nvSpPr>
      <dsp:spPr>
        <a:xfrm>
          <a:off x="0" y="2251862"/>
          <a:ext cx="2318051" cy="1390830"/>
        </a:xfrm>
        <a:prstGeom prst="roundRect">
          <a:avLst>
            <a:gd name="adj" fmla="val 10000"/>
          </a:avLst>
        </a:prstGeom>
        <a:solidFill>
          <a:srgbClr val="6A005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团会流程</a:t>
          </a:r>
        </a:p>
      </dsp:txBody>
      <dsp:txXfrm>
        <a:off x="40736" y="2292598"/>
        <a:ext cx="2236579" cy="1309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C9AA0-875A-4BB7-BCD6-DB1B87310A21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B69A0-FDC1-4C00-B9EF-C238730624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01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B69A0-FDC1-4C00-B9EF-C2387306243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385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643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10072E-90D7-4903-9859-8B54DD8E5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64B6-3EB6-4043-ACC0-7FC9DA4451D6}" type="datetime1">
              <a:rPr lang="zh-CN" altLang="en-US" smtClean="0"/>
              <a:t>2021/4/24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289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10072E-90D7-4903-9859-8B54DD8E5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6899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208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05D9B-84FE-4205-8697-64F9732AF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72" y="6134100"/>
            <a:ext cx="1085166" cy="4334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1DB91-9B71-4461-A2CF-69D3B7924933}" type="datetime1">
              <a:rPr lang="zh-CN" altLang="en-US" smtClean="0"/>
              <a:t>2021/4/24</a:t>
            </a:fld>
            <a:endParaRPr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15567C-C3D1-4965-8831-E57C4DAA05BB}"/>
              </a:ext>
            </a:extLst>
          </p:cNvPr>
          <p:cNvCxnSpPr>
            <a:cxnSpLocks/>
          </p:cNvCxnSpPr>
          <p:nvPr userDrawn="1"/>
        </p:nvCxnSpPr>
        <p:spPr>
          <a:xfrm>
            <a:off x="0" y="1028700"/>
            <a:ext cx="3998017" cy="0"/>
          </a:xfrm>
          <a:prstGeom prst="line">
            <a:avLst/>
          </a:prstGeom>
          <a:ln w="57150">
            <a:gradFill>
              <a:gsLst>
                <a:gs pos="21000">
                  <a:srgbClr val="AD7FAE"/>
                </a:gs>
                <a:gs pos="35000">
                  <a:srgbClr val="63065F"/>
                </a:gs>
                <a:gs pos="93870">
                  <a:srgbClr val="63065F"/>
                </a:gs>
                <a:gs pos="81000">
                  <a:srgbClr val="63065F"/>
                </a:gs>
                <a:gs pos="51000">
                  <a:srgbClr val="884387"/>
                </a:gs>
                <a:gs pos="66000">
                  <a:srgbClr val="63065F"/>
                </a:gs>
                <a:gs pos="7000">
                  <a:schemeClr val="accent1">
                    <a:lumMod val="5000"/>
                    <a:lumOff val="9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8">
            <a:extLst>
              <a:ext uri="{FF2B5EF4-FFF2-40B4-BE49-F238E27FC236}">
                <a16:creationId xmlns:a16="http://schemas.microsoft.com/office/drawing/2014/main" id="{C0C9214F-2126-4EBE-85F9-7D9823306492}"/>
              </a:ext>
            </a:extLst>
          </p:cNvPr>
          <p:cNvCxnSpPr>
            <a:cxnSpLocks/>
          </p:cNvCxnSpPr>
          <p:nvPr userDrawn="1"/>
        </p:nvCxnSpPr>
        <p:spPr>
          <a:xfrm>
            <a:off x="0" y="1130300"/>
            <a:ext cx="2804746" cy="0"/>
          </a:xfrm>
          <a:prstGeom prst="line">
            <a:avLst/>
          </a:prstGeom>
          <a:ln w="57150">
            <a:solidFill>
              <a:srgbClr val="CFA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图片 104">
            <a:extLst>
              <a:ext uri="{FF2B5EF4-FFF2-40B4-BE49-F238E27FC236}">
                <a16:creationId xmlns:a16="http://schemas.microsoft.com/office/drawing/2014/main" id="{583398C8-C570-44F6-BF9F-82A1775B88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8" t="65630" r="7904" b="17629"/>
          <a:stretch/>
        </p:blipFill>
        <p:spPr>
          <a:xfrm>
            <a:off x="8194338" y="6230075"/>
            <a:ext cx="4688542" cy="627925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F1A3B9D0-E63C-40B3-936D-EFE8FF67CA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4" b="13205"/>
          <a:stretch/>
        </p:blipFill>
        <p:spPr>
          <a:xfrm>
            <a:off x="7608817" y="1389514"/>
            <a:ext cx="4420623" cy="40789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8B33FC-9423-4C6A-91F3-EEE2BF2375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2" y="37045"/>
            <a:ext cx="761775" cy="9549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365A18-F89C-48CE-AAD2-C27CC08C38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92" y="285880"/>
            <a:ext cx="1498095" cy="641221"/>
          </a:xfrm>
          <a:prstGeom prst="rect">
            <a:avLst/>
          </a:prstGeom>
        </p:spPr>
      </p:pic>
      <p:pic>
        <p:nvPicPr>
          <p:cNvPr id="8" name="图片 7" descr="图片包含 徽标&#10;&#10;描述已自动生成">
            <a:extLst>
              <a:ext uri="{FF2B5EF4-FFF2-40B4-BE49-F238E27FC236}">
                <a16:creationId xmlns:a16="http://schemas.microsoft.com/office/drawing/2014/main" id="{5EE4D07D-1E43-42FD-ACA4-65D04A34CBC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141" y="241303"/>
            <a:ext cx="1041347" cy="104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9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391F8013-008D-427E-9CD7-1F04F8B9EB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46"/>
          <a:stretch/>
        </p:blipFill>
        <p:spPr>
          <a:xfrm>
            <a:off x="2132977" y="194682"/>
            <a:ext cx="8007674" cy="465387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183CC66-EA4B-4903-91A4-F2A8A352AD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95569"/>
            <a:ext cx="761775" cy="9549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7FBFFE9-8AA4-4F6C-978D-4298A287994E}"/>
              </a:ext>
            </a:extLst>
          </p:cNvPr>
          <p:cNvSpPr txBox="1"/>
          <p:nvPr userDrawn="1"/>
        </p:nvSpPr>
        <p:spPr>
          <a:xfrm>
            <a:off x="9940944" y="337034"/>
            <a:ext cx="1946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诚朴   雄伟</a:t>
            </a:r>
            <a:endParaRPr lang="en-US" altLang="zh-CN" sz="28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励学   敦行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BCFEF3F-3473-45E7-8B9B-19C29AAFA2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0" t="429" r="80156" b="26100"/>
          <a:stretch/>
        </p:blipFill>
        <p:spPr>
          <a:xfrm rot="759325">
            <a:off x="5112778" y="1359603"/>
            <a:ext cx="440972" cy="68941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14087DD-A548-4E74-B908-9FFBE1F50A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8" t="9142" r="56233" b="31194"/>
          <a:stretch/>
        </p:blipFill>
        <p:spPr>
          <a:xfrm>
            <a:off x="6078039" y="1637888"/>
            <a:ext cx="376028" cy="62597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6776CA7-8ADB-4B67-90D1-531A5BF44E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65" b="23053"/>
          <a:stretch/>
        </p:blipFill>
        <p:spPr>
          <a:xfrm>
            <a:off x="7715397" y="2015139"/>
            <a:ext cx="311177" cy="51931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0860669-EB17-48D3-95DE-1335531A0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1" t="8686" r="25293" b="34461"/>
          <a:stretch/>
        </p:blipFill>
        <p:spPr>
          <a:xfrm>
            <a:off x="6856279" y="1835706"/>
            <a:ext cx="458228" cy="50647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E71B98B-9749-4CC0-B60C-4BE503B333BA}"/>
              </a:ext>
            </a:extLst>
          </p:cNvPr>
          <p:cNvSpPr txBox="1"/>
          <p:nvPr userDrawn="1"/>
        </p:nvSpPr>
        <p:spPr>
          <a:xfrm>
            <a:off x="9689658" y="264852"/>
            <a:ext cx="2306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6304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诚朴   雄伟</a:t>
            </a:r>
            <a:endParaRPr lang="en-US" altLang="zh-CN" sz="3200" dirty="0">
              <a:solidFill>
                <a:srgbClr val="63046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3200" dirty="0">
                <a:solidFill>
                  <a:srgbClr val="6304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励学   敦行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51E0A44-B635-4DF5-9760-D2D657C2AC15}"/>
              </a:ext>
            </a:extLst>
          </p:cNvPr>
          <p:cNvSpPr/>
          <p:nvPr userDrawn="1"/>
        </p:nvSpPr>
        <p:spPr>
          <a:xfrm flipV="1">
            <a:off x="229108" y="5157984"/>
            <a:ext cx="12073890" cy="124256"/>
          </a:xfrm>
          <a:prstGeom prst="rect">
            <a:avLst/>
          </a:prstGeom>
          <a:solidFill>
            <a:srgbClr val="6E0F6C"/>
          </a:solidFill>
          <a:ln w="184150" cmpd="sng">
            <a:gradFill flip="none" rotWithShape="1">
              <a:gsLst>
                <a:gs pos="0">
                  <a:schemeClr val="bg1"/>
                </a:gs>
                <a:gs pos="79000">
                  <a:srgbClr val="8B4B91"/>
                </a:gs>
                <a:gs pos="28000">
                  <a:srgbClr val="B287B6"/>
                </a:gs>
                <a:gs pos="55000">
                  <a:srgbClr val="640F6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50BC6B9-3BCA-472B-82C8-67F1F7F1A980}"/>
              </a:ext>
            </a:extLst>
          </p:cNvPr>
          <p:cNvSpPr/>
          <p:nvPr userDrawn="1"/>
        </p:nvSpPr>
        <p:spPr>
          <a:xfrm flipV="1">
            <a:off x="100148" y="6646910"/>
            <a:ext cx="12091852" cy="124256"/>
          </a:xfrm>
          <a:prstGeom prst="rect">
            <a:avLst/>
          </a:prstGeom>
          <a:solidFill>
            <a:srgbClr val="6E0F6C"/>
          </a:solidFill>
          <a:ln w="184150" cmpd="sng">
            <a:gradFill flip="none" rotWithShape="1">
              <a:gsLst>
                <a:gs pos="0">
                  <a:schemeClr val="bg1"/>
                </a:gs>
                <a:gs pos="79000">
                  <a:srgbClr val="8B4B91"/>
                </a:gs>
                <a:gs pos="28000">
                  <a:srgbClr val="B287B6"/>
                </a:gs>
                <a:gs pos="55000">
                  <a:srgbClr val="640F6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35B6D58-3223-499F-B9AF-A0EFDBECD5F9}"/>
              </a:ext>
            </a:extLst>
          </p:cNvPr>
          <p:cNvSpPr txBox="1"/>
          <p:nvPr userDrawn="1"/>
        </p:nvSpPr>
        <p:spPr>
          <a:xfrm>
            <a:off x="1424354" y="5628448"/>
            <a:ext cx="1052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感谢各位团员参会，祝大家多发文章，学习爱情双丰收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303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5300E35-7181-4FA3-9D8F-43D5A9D71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6" y="309826"/>
            <a:ext cx="953575" cy="9598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BBCB434-A691-46F4-A04E-EC259A7C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525" y="887730"/>
            <a:ext cx="4552950" cy="45339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EFD7EB6-F169-4FF8-898F-53629A9289A9}"/>
              </a:ext>
            </a:extLst>
          </p:cNvPr>
          <p:cNvSpPr/>
          <p:nvPr/>
        </p:nvSpPr>
        <p:spPr>
          <a:xfrm>
            <a:off x="920544" y="3244334"/>
            <a:ext cx="103509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</a:t>
            </a:r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级博士生团支部教育评议</a:t>
            </a:r>
          </a:p>
        </p:txBody>
      </p:sp>
    </p:spTree>
    <p:extLst>
      <p:ext uri="{BB962C8B-B14F-4D97-AF65-F5344CB8AC3E}">
        <p14:creationId xmlns:p14="http://schemas.microsoft.com/office/powerpoint/2010/main" val="92071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9C3028-1514-4E37-915B-94CAE2866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64B6-3EB6-4043-ACC0-7FC9DA4451D6}" type="datetime1">
              <a:rPr lang="zh-CN" altLang="en-US" smtClean="0"/>
              <a:t>2021/4/24</a:t>
            </a:fld>
            <a:endParaRPr lang="zh-CN" altLang="en-US" dirty="0"/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3AF4A7C9-D285-4BCF-9FF2-9F2629904E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4073720"/>
              </p:ext>
            </p:extLst>
          </p:nvPr>
        </p:nvGraphicFramePr>
        <p:xfrm>
          <a:off x="1345411" y="602902"/>
          <a:ext cx="2318051" cy="4983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竖排文字占位符 2">
            <a:extLst>
              <a:ext uri="{FF2B5EF4-FFF2-40B4-BE49-F238E27FC236}">
                <a16:creationId xmlns:a16="http://schemas.microsoft.com/office/drawing/2014/main" id="{292FC69A-3163-40E8-A432-93CA1A7DC59C}"/>
              </a:ext>
            </a:extLst>
          </p:cNvPr>
          <p:cNvSpPr txBox="1">
            <a:spLocks/>
          </p:cNvSpPr>
          <p:nvPr/>
        </p:nvSpPr>
        <p:spPr>
          <a:xfrm>
            <a:off x="4646783" y="2245157"/>
            <a:ext cx="5105399" cy="45179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重温入团誓词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简述团支委组成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3. 2020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年度团员教育评议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王义钢作入党流程宣讲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博士生学习社和下午茶简介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李敏老师总结讲话</a:t>
            </a:r>
          </a:p>
        </p:txBody>
      </p:sp>
    </p:spTree>
    <p:extLst>
      <p:ext uri="{BB962C8B-B14F-4D97-AF65-F5344CB8AC3E}">
        <p14:creationId xmlns:p14="http://schemas.microsoft.com/office/powerpoint/2010/main" val="424681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6BE1EF-49B2-4F20-97AF-D5C0CD261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64B6-3EB6-4043-ACC0-7FC9DA4451D6}" type="datetime1">
              <a:rPr lang="zh-CN" altLang="en-US" smtClean="0"/>
              <a:t>2021/4/24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400592-D93C-4CE9-A9ED-BEF7CAB964DD}"/>
              </a:ext>
            </a:extLst>
          </p:cNvPr>
          <p:cNvSpPr/>
          <p:nvPr/>
        </p:nvSpPr>
        <p:spPr>
          <a:xfrm>
            <a:off x="1441938" y="2064694"/>
            <a:ext cx="4892842" cy="234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我志愿加入中国共产主义青年团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坚决拥护中国共产党的领导，遵守团的章程，执行团的决议，履行团员义务，严守团的纪律，勤奋学习，积极工作，吃苦在前，享受在后，为共产主义事业而奋斗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!”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04DA5-E63C-455D-BCA8-A22AEBA28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772" y="1295108"/>
            <a:ext cx="22862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重温入团誓词</a:t>
            </a:r>
            <a:endParaRPr lang="en-US" altLang="zh-CN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中国人民解放军军乐团 - 光荣啊，中国共青团 (合唱版)(bq)">
            <a:hlinkClick r:id="" action="ppaction://media"/>
            <a:extLst>
              <a:ext uri="{FF2B5EF4-FFF2-40B4-BE49-F238E27FC236}">
                <a16:creationId xmlns:a16="http://schemas.microsoft.com/office/drawing/2014/main" id="{21E476BF-851F-4D72-A1CC-5C058DA840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2231" y="5727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2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8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F2B995E-7686-47D0-8FA2-7D3BFF501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9768" y="6211921"/>
            <a:ext cx="1335840" cy="441798"/>
          </a:xfrm>
        </p:spPr>
        <p:txBody>
          <a:bodyPr/>
          <a:lstStyle/>
          <a:p>
            <a:fld id="{0EDE9674-A3C8-4927-99E5-6F8D0A9C2A34}" type="datetime1">
              <a:rPr lang="zh-CN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2021/4/24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8EB5E80-943B-4EFE-952D-5C62B5DB9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5767" y="314534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重温入团誓词</a:t>
            </a:r>
            <a:endParaRPr lang="en-US" altLang="zh-CN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98F39184-7E13-4BB4-AFAE-C97F2E9BC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772" y="1295108"/>
            <a:ext cx="19784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团支委组成</a:t>
            </a:r>
            <a:endParaRPr lang="en-US" altLang="zh-CN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902D4BC-AD87-442D-AACF-89ADB6ECE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282231"/>
              </p:ext>
            </p:extLst>
          </p:nvPr>
        </p:nvGraphicFramePr>
        <p:xfrm>
          <a:off x="1929871" y="4029735"/>
          <a:ext cx="5265212" cy="11643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16303">
                  <a:extLst>
                    <a:ext uri="{9D8B030D-6E8A-4147-A177-3AD203B41FA5}">
                      <a16:colId xmlns:a16="http://schemas.microsoft.com/office/drawing/2014/main" val="2266838791"/>
                    </a:ext>
                  </a:extLst>
                </a:gridCol>
                <a:gridCol w="1316303">
                  <a:extLst>
                    <a:ext uri="{9D8B030D-6E8A-4147-A177-3AD203B41FA5}">
                      <a16:colId xmlns:a16="http://schemas.microsoft.com/office/drawing/2014/main" val="2341091827"/>
                    </a:ext>
                  </a:extLst>
                </a:gridCol>
                <a:gridCol w="1316303">
                  <a:extLst>
                    <a:ext uri="{9D8B030D-6E8A-4147-A177-3AD203B41FA5}">
                      <a16:colId xmlns:a16="http://schemas.microsoft.com/office/drawing/2014/main" val="2599194115"/>
                    </a:ext>
                  </a:extLst>
                </a:gridCol>
                <a:gridCol w="1316303">
                  <a:extLst>
                    <a:ext uri="{9D8B030D-6E8A-4147-A177-3AD203B41FA5}">
                      <a16:colId xmlns:a16="http://schemas.microsoft.com/office/drawing/2014/main" val="3332575607"/>
                    </a:ext>
                  </a:extLst>
                </a:gridCol>
              </a:tblGrid>
              <a:tr h="5821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副书记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组织委员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宣传委员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5294"/>
                  </a:ext>
                </a:extLst>
              </a:tr>
              <a:tr h="5821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佟帅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刘昌昊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吴玲璐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谢尘竹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616896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066D204-2E8E-4A78-AE18-7FC37324061C}"/>
              </a:ext>
            </a:extLst>
          </p:cNvPr>
          <p:cNvSpPr txBox="1"/>
          <p:nvPr/>
        </p:nvSpPr>
        <p:spPr>
          <a:xfrm>
            <a:off x="1757001" y="2077472"/>
            <a:ext cx="5610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2021.04.21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经个人自愿申请，院团委和基层团支委面试考核后，决定任用刘昌昊为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级博士生团支部副书记。</a:t>
            </a:r>
          </a:p>
        </p:txBody>
      </p:sp>
    </p:spTree>
    <p:extLst>
      <p:ext uri="{BB962C8B-B14F-4D97-AF65-F5344CB8AC3E}">
        <p14:creationId xmlns:p14="http://schemas.microsoft.com/office/powerpoint/2010/main" val="3559614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8B9596-0029-4BF7-9251-6A398312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64B6-3EB6-4043-ACC0-7FC9DA4451D6}" type="datetime1">
              <a:rPr lang="zh-CN" altLang="en-US" smtClean="0"/>
              <a:t>2021/4/24</a:t>
            </a:fld>
            <a:endParaRPr lang="zh-CN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9B1C0B0-2A09-48E8-960E-1DC547EBB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772" y="1295108"/>
            <a:ext cx="37337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3.2020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年度团员教育评议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8A9A28-2793-4478-8A15-D32011C8D471}"/>
              </a:ext>
            </a:extLst>
          </p:cNvPr>
          <p:cNvSpPr txBox="1"/>
          <p:nvPr/>
        </p:nvSpPr>
        <p:spPr>
          <a:xfrm>
            <a:off x="949569" y="2008676"/>
            <a:ext cx="69517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团员教育评议制度是团的组织生活的重要组成部分，是加强团员队伍思想建设、严格团的纪律、规范团员管理的重要措施。团员年度团籍注册是对团员团籍的连续认定，是团组织掌握和了解团员履行义务、参加活动情况的重要途径、是团员管理的关键环节。</a:t>
            </a:r>
            <a:endParaRPr lang="en-US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团员评议等次分为优秀、合格、基本合格、不合格四个等次，其中优秀等次团员数量应控制在参加评议团员人数的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30%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以内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对团员评议等次为基本合格以上的团员，后续将由院团委在其团员证“团籍注册”栏填写注册时间、评议等次，并加盖注册印章。对团员评议等次为不合格的团员，对其暂缓注册三至六个月。暂缓注册期后，按相关规定，对其再次进行评议，决定是否注册。</a:t>
            </a:r>
            <a:endParaRPr lang="en-US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每位团员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以小组为单位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做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团内自评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，其它团员对其进行评价，肯定成绩、指出不足，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小组内团员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对所有团员进行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测评投票</a:t>
            </a:r>
            <a:r>
              <a:rPr lang="zh-CN" altLang="en-US" sz="1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5886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F91B8D-3B63-41F4-9ED2-2B78821CF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64B6-3EB6-4043-ACC0-7FC9DA4451D6}" type="datetime1">
              <a:rPr lang="zh-CN" altLang="en-US" smtClean="0"/>
              <a:t>2021/4/24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0632FF-91B9-4A5B-984A-A85CA421AD4C}"/>
              </a:ext>
            </a:extLst>
          </p:cNvPr>
          <p:cNvSpPr txBox="1"/>
          <p:nvPr/>
        </p:nvSpPr>
        <p:spPr>
          <a:xfrm>
            <a:off x="1219201" y="3458328"/>
            <a:ext cx="6447692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李敏老师总结讲话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367215-D1F5-47BD-9882-08D4189EB14B}"/>
              </a:ext>
            </a:extLst>
          </p:cNvPr>
          <p:cNvSpPr txBox="1"/>
          <p:nvPr/>
        </p:nvSpPr>
        <p:spPr>
          <a:xfrm>
            <a:off x="1219201" y="1756734"/>
            <a:ext cx="6447692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王义钢作入党流程宣讲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3E3C28-6DD9-4D51-890A-2567C82858CD}"/>
              </a:ext>
            </a:extLst>
          </p:cNvPr>
          <p:cNvSpPr txBox="1"/>
          <p:nvPr/>
        </p:nvSpPr>
        <p:spPr>
          <a:xfrm>
            <a:off x="1219201" y="2607531"/>
            <a:ext cx="6447692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博士生学习社和下午茶简介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57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7272F2-1E1A-444C-884B-A43B1E482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68249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911</TotalTime>
  <Words>400</Words>
  <Application>Microsoft Office PowerPoint</Application>
  <PresentationFormat>宽屏</PresentationFormat>
  <Paragraphs>37</Paragraphs>
  <Slides>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等线</vt:lpstr>
      <vt:lpstr>华文行楷</vt:lpstr>
      <vt:lpstr>楷体</vt:lpstr>
      <vt:lpstr>微软雅黑</vt:lpstr>
      <vt:lpstr>Arial</vt:lpstr>
      <vt:lpstr>Times New Roman</vt:lpstr>
      <vt:lpstr>1_自定义设计方案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喻 盼盼</dc:creator>
  <cp:lastModifiedBy>1071851644@qq.com</cp:lastModifiedBy>
  <cp:revision>46</cp:revision>
  <dcterms:created xsi:type="dcterms:W3CDTF">2021-04-15T00:56:20Z</dcterms:created>
  <dcterms:modified xsi:type="dcterms:W3CDTF">2021-04-24T08:13:35Z</dcterms:modified>
</cp:coreProperties>
</file>